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5" r:id="rId2"/>
    <p:sldId id="257" r:id="rId3"/>
    <p:sldId id="266" r:id="rId4"/>
    <p:sldId id="278" r:id="rId5"/>
    <p:sldId id="284" r:id="rId6"/>
    <p:sldId id="282" r:id="rId7"/>
    <p:sldId id="277" r:id="rId8"/>
    <p:sldId id="268" r:id="rId9"/>
    <p:sldId id="283" r:id="rId10"/>
    <p:sldId id="275" r:id="rId11"/>
    <p:sldId id="276"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660"/>
  </p:normalViewPr>
  <p:slideViewPr>
    <p:cSldViewPr snapToGrid="0">
      <p:cViewPr varScale="1">
        <p:scale>
          <a:sx n="85" d="100"/>
          <a:sy n="85" d="100"/>
        </p:scale>
        <p:origin x="499"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4258807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723129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4078962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251598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1085345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B989C0C-D385-4FF7-925D-923B33E584C1}" type="datetimeFigureOut">
              <a:rPr lang="nl-NL" smtClean="0"/>
              <a:pPr/>
              <a:t>5-8-2019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201296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B989C0C-D385-4FF7-925D-923B33E584C1}" type="datetimeFigureOut">
              <a:rPr lang="nl-NL" smtClean="0"/>
              <a:pPr/>
              <a:t>5-8-2019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261752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B989C0C-D385-4FF7-925D-923B33E584C1}" type="datetimeFigureOut">
              <a:rPr lang="nl-NL" smtClean="0"/>
              <a:pPr/>
              <a:t>5-8-2019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236583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989C0C-D385-4FF7-925D-923B33E584C1}" type="datetimeFigureOut">
              <a:rPr lang="nl-NL" smtClean="0"/>
              <a:pPr/>
              <a:t>5-8-2019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73325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B989C0C-D385-4FF7-925D-923B33E584C1}" type="datetimeFigureOut">
              <a:rPr lang="nl-NL" smtClean="0"/>
              <a:pPr/>
              <a:t>5-8-2019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88293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B989C0C-D385-4FF7-925D-923B33E584C1}" type="datetimeFigureOut">
              <a:rPr lang="nl-NL" smtClean="0"/>
              <a:pPr/>
              <a:t>5-8-2019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109278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3000">
              <a:schemeClr val="tx2"/>
            </a:gs>
            <a:gs pos="25000">
              <a:schemeClr val="accent5">
                <a:lumMod val="20000"/>
                <a:lumOff val="8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89C0C-D385-4FF7-925D-923B33E584C1}" type="datetimeFigureOut">
              <a:rPr lang="nl-NL" smtClean="0"/>
              <a:pPr/>
              <a:t>5-8-2019</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BCCAF-08E2-4ED2-A7ED-F1C1266AF6FD}" type="slidenum">
              <a:rPr lang="nl-NL" smtClean="0"/>
              <a:pPr/>
              <a:t>‹nr.›</a:t>
            </a:fld>
            <a:endParaRPr lang="nl-NL"/>
          </a:p>
        </p:txBody>
      </p:sp>
    </p:spTree>
    <p:extLst>
      <p:ext uri="{BB962C8B-B14F-4D97-AF65-F5344CB8AC3E}">
        <p14:creationId xmlns:p14="http://schemas.microsoft.com/office/powerpoint/2010/main" val="2928165427"/>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teDbp-QsjGI"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13indeoorlog.ntr.nl/uitzending11.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2738528" y="0"/>
            <a:ext cx="7734300" cy="1858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b="1" dirty="0" smtClean="0">
                <a:solidFill>
                  <a:schemeClr val="accent6">
                    <a:lumMod val="50000"/>
                  </a:schemeClr>
                </a:solidFill>
              </a:rPr>
              <a:t>Nationalisme </a:t>
            </a:r>
            <a:r>
              <a:rPr lang="nl-NL" b="1" dirty="0" smtClean="0">
                <a:solidFill>
                  <a:schemeClr val="accent6">
                    <a:lumMod val="50000"/>
                  </a:schemeClr>
                </a:solidFill>
              </a:rPr>
              <a:t>in Azië</a:t>
            </a:r>
            <a:endParaRPr lang="nl-NL" b="1" dirty="0">
              <a:solidFill>
                <a:schemeClr val="accent6">
                  <a:lumMod val="50000"/>
                </a:schemeClr>
              </a:solidFill>
            </a:endParaRPr>
          </a:p>
        </p:txBody>
      </p:sp>
      <p:pic>
        <p:nvPicPr>
          <p:cNvPr id="2" name="teDbp-QsjGI"/>
          <p:cNvPicPr>
            <a:picLocks noRot="1" noChangeAspect="1"/>
          </p:cNvPicPr>
          <p:nvPr>
            <a:videoFile r:link="rId1"/>
          </p:nvPr>
        </p:nvPicPr>
        <p:blipFill>
          <a:blip r:embed="rId3"/>
          <a:stretch>
            <a:fillRect/>
          </a:stretch>
        </p:blipFill>
        <p:spPr>
          <a:xfrm>
            <a:off x="1323675" y="1319840"/>
            <a:ext cx="9381706" cy="5277210"/>
          </a:xfrm>
          <a:prstGeom prst="rect">
            <a:avLst/>
          </a:prstGeom>
        </p:spPr>
      </p:pic>
    </p:spTree>
    <p:extLst>
      <p:ext uri="{BB962C8B-B14F-4D97-AF65-F5344CB8AC3E}">
        <p14:creationId xmlns:p14="http://schemas.microsoft.com/office/powerpoint/2010/main" val="456564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0897" y="157281"/>
            <a:ext cx="7203057" cy="1325563"/>
          </a:xfrm>
        </p:spPr>
        <p:txBody>
          <a:bodyPr/>
          <a:lstStyle/>
          <a:p>
            <a:pPr algn="ctr"/>
            <a:r>
              <a:rPr lang="nl-NL" dirty="0" smtClean="0">
                <a:solidFill>
                  <a:schemeClr val="accent6">
                    <a:lumMod val="50000"/>
                  </a:schemeClr>
                </a:solidFill>
              </a:rPr>
              <a:t>Huiswerk</a:t>
            </a:r>
            <a:endParaRPr lang="nl-NL" dirty="0">
              <a:solidFill>
                <a:schemeClr val="accent6">
                  <a:lumMod val="50000"/>
                </a:schemeClr>
              </a:solidFill>
            </a:endParaRPr>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4072" y="1276798"/>
            <a:ext cx="8458200" cy="4752975"/>
          </a:xfrm>
          <a:prstGeom prst="rect">
            <a:avLst/>
          </a:prstGeom>
        </p:spPr>
      </p:pic>
      <p:sp>
        <p:nvSpPr>
          <p:cNvPr id="6" name="Tekstvak 5"/>
          <p:cNvSpPr txBox="1"/>
          <p:nvPr/>
        </p:nvSpPr>
        <p:spPr>
          <a:xfrm>
            <a:off x="0" y="1981500"/>
            <a:ext cx="2754793"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b="1" i="1"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7" name="Tekstvak 6"/>
          <p:cNvSpPr txBox="1"/>
          <p:nvPr/>
        </p:nvSpPr>
        <p:spPr>
          <a:xfrm>
            <a:off x="8719777" y="5525477"/>
            <a:ext cx="3191774" cy="1200329"/>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nl-NL" b="1"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Lezen en leren H5.1 &amp; H5.2</a:t>
            </a:r>
          </a:p>
          <a:p>
            <a:pPr marL="285750" indent="-285750">
              <a:buFont typeface="Arial" panose="020B0604020202020204" pitchFamily="34" charset="0"/>
              <a:buChar char="•"/>
            </a:pPr>
            <a:r>
              <a:rPr lang="nl-NL" dirty="0" smtClean="0">
                <a:solidFill>
                  <a:schemeClr val="bg1"/>
                </a:solidFill>
              </a:rPr>
              <a:t>Maken vragen H5.2</a:t>
            </a:r>
          </a:p>
          <a:p>
            <a:pPr marL="285750" indent="-285750">
              <a:buFont typeface="Arial" panose="020B0604020202020204" pitchFamily="34" charset="0"/>
              <a:buChar char="•"/>
            </a:pPr>
            <a:r>
              <a:rPr lang="nl-NL" dirty="0" smtClean="0">
                <a:solidFill>
                  <a:schemeClr val="bg1"/>
                </a:solidFill>
              </a:rPr>
              <a:t>Werkblad</a:t>
            </a:r>
          </a:p>
        </p:txBody>
      </p:sp>
    </p:spTree>
    <p:extLst>
      <p:ext uri="{BB962C8B-B14F-4D97-AF65-F5344CB8AC3E}">
        <p14:creationId xmlns:p14="http://schemas.microsoft.com/office/powerpoint/2010/main" val="76277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21171" y="191193"/>
            <a:ext cx="8412192" cy="1325563"/>
          </a:xfrm>
        </p:spPr>
        <p:txBody>
          <a:bodyPr/>
          <a:lstStyle/>
          <a:p>
            <a:r>
              <a:rPr lang="nl-NL" dirty="0" smtClean="0">
                <a:solidFill>
                  <a:schemeClr val="accent6">
                    <a:lumMod val="50000"/>
                  </a:schemeClr>
                </a:solidFill>
              </a:rPr>
              <a:t>Afsluiting</a:t>
            </a:r>
            <a:endParaRPr lang="nl-NL" dirty="0">
              <a:solidFill>
                <a:schemeClr val="accent6">
                  <a:lumMod val="50000"/>
                </a:schemeClr>
              </a:solidFill>
            </a:endParaRPr>
          </a:p>
        </p:txBody>
      </p:sp>
      <p:sp>
        <p:nvSpPr>
          <p:cNvPr id="4" name="Tekstvak 3"/>
          <p:cNvSpPr txBox="1"/>
          <p:nvPr/>
        </p:nvSpPr>
        <p:spPr>
          <a:xfrm>
            <a:off x="0" y="1981500"/>
            <a:ext cx="2754793"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b="1" i="1" dirty="0" smtClean="0">
                <a:solidFill>
                  <a:schemeClr val="bg1"/>
                </a:solidFill>
              </a:rPr>
              <a:t>Afsluiting</a:t>
            </a:r>
            <a:endParaRPr lang="nl-NL" b="1" i="1" dirty="0">
              <a:solidFill>
                <a:schemeClr val="bg1"/>
              </a:solidFill>
            </a:endParaRPr>
          </a:p>
        </p:txBody>
      </p:sp>
      <p:sp>
        <p:nvSpPr>
          <p:cNvPr id="5" name="Tijdelijke aanduiding voor inhoud 2"/>
          <p:cNvSpPr>
            <a:spLocks noGrp="1"/>
          </p:cNvSpPr>
          <p:nvPr>
            <p:ph idx="1"/>
          </p:nvPr>
        </p:nvSpPr>
        <p:spPr>
          <a:xfrm>
            <a:off x="3158872" y="1819275"/>
            <a:ext cx="8939343" cy="4516263"/>
          </a:xfrm>
        </p:spPr>
        <p:txBody>
          <a:bodyPr>
            <a:normAutofit/>
          </a:bodyPr>
          <a:lstStyle/>
          <a:p>
            <a:r>
              <a:rPr lang="nl-NL" sz="2400" dirty="0" smtClean="0">
                <a:solidFill>
                  <a:schemeClr val="accent6">
                    <a:lumMod val="50000"/>
                  </a:schemeClr>
                </a:solidFill>
              </a:rPr>
              <a:t>Maak het werkblad, volgende week bespreken</a:t>
            </a:r>
          </a:p>
          <a:p>
            <a:r>
              <a:rPr lang="nl-NL" sz="2400" dirty="0" smtClean="0">
                <a:solidFill>
                  <a:schemeClr val="accent6">
                    <a:lumMod val="50000"/>
                  </a:schemeClr>
                </a:solidFill>
              </a:rPr>
              <a:t>Huiswerk: lezen en leren H5.1 en 5.2 maken vragen 5.2</a:t>
            </a:r>
          </a:p>
          <a:p>
            <a:r>
              <a:rPr lang="nl-NL" sz="2400" dirty="0" smtClean="0">
                <a:solidFill>
                  <a:schemeClr val="accent6">
                    <a:lumMod val="50000"/>
                  </a:schemeClr>
                </a:solidFill>
              </a:rPr>
              <a:t>Volgende week:</a:t>
            </a:r>
            <a:endParaRPr lang="nl-NL" sz="2400" dirty="0">
              <a:solidFill>
                <a:schemeClr val="accent6">
                  <a:lumMod val="50000"/>
                </a:schemeClr>
              </a:solidFill>
            </a:endParaRPr>
          </a:p>
          <a:p>
            <a:pPr marL="0" indent="0">
              <a:buNone/>
            </a:pPr>
            <a:endParaRPr lang="nl-NL" sz="2400" dirty="0" smtClean="0">
              <a:solidFill>
                <a:schemeClr val="accent6">
                  <a:lumMod val="50000"/>
                </a:schemeClr>
              </a:solidFill>
            </a:endParaRPr>
          </a:p>
          <a:p>
            <a:pPr marL="0" indent="0">
              <a:buNone/>
            </a:pPr>
            <a:endParaRPr lang="nl-NL" sz="2400" dirty="0" smtClean="0">
              <a:solidFill>
                <a:schemeClr val="accent6">
                  <a:lumMod val="50000"/>
                </a:schemeClr>
              </a:solidFill>
            </a:endParaRPr>
          </a:p>
        </p:txBody>
      </p:sp>
    </p:spTree>
    <p:extLst>
      <p:ext uri="{BB962C8B-B14F-4D97-AF65-F5344CB8AC3E}">
        <p14:creationId xmlns:p14="http://schemas.microsoft.com/office/powerpoint/2010/main" val="1844185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3727329" y="1819275"/>
            <a:ext cx="5915025" cy="4247317"/>
          </a:xfrm>
          <a:prstGeom prst="rect">
            <a:avLst/>
          </a:prstGeom>
          <a:noFill/>
        </p:spPr>
        <p:txBody>
          <a:bodyPr wrap="square" rtlCol="0">
            <a:spAutoFit/>
          </a:bodyPr>
          <a:lstStyle/>
          <a:p>
            <a:pPr marL="285750" indent="-285750">
              <a:buFont typeface="Arial" panose="020B0604020202020204" pitchFamily="34" charset="0"/>
              <a:buChar char="•"/>
            </a:pPr>
            <a:r>
              <a:rPr lang="nl-NL" b="1" dirty="0" smtClean="0">
                <a:solidFill>
                  <a:schemeClr val="accent6">
                    <a:lumMod val="50000"/>
                  </a:schemeClr>
                </a:solidFill>
              </a:rPr>
              <a:t>Huiswerk Check</a:t>
            </a:r>
          </a:p>
          <a:p>
            <a:pPr marL="285750" indent="-285750">
              <a:buFont typeface="Arial" panose="020B0604020202020204" pitchFamily="34" charset="0"/>
              <a:buChar char="•"/>
            </a:pPr>
            <a:endParaRPr lang="nl-NL" b="1"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Nationalisme in Nederlands-Indië</a:t>
            </a:r>
            <a:br>
              <a:rPr lang="nl-NL" b="1" dirty="0" smtClean="0">
                <a:solidFill>
                  <a:schemeClr val="accent6">
                    <a:lumMod val="50000"/>
                  </a:schemeClr>
                </a:solidFill>
              </a:rPr>
            </a:br>
            <a:r>
              <a:rPr lang="nl-NL" dirty="0" smtClean="0">
                <a:solidFill>
                  <a:schemeClr val="accent6">
                    <a:lumMod val="50000"/>
                  </a:schemeClr>
                </a:solidFill>
              </a:rPr>
              <a:t>Belangrijke data</a:t>
            </a:r>
            <a:r>
              <a:rPr lang="nl-NL" b="1" dirty="0" smtClean="0">
                <a:solidFill>
                  <a:schemeClr val="accent6">
                    <a:lumMod val="50000"/>
                  </a:schemeClr>
                </a:solidFill>
              </a:rPr>
              <a:t/>
            </a:r>
            <a:br>
              <a:rPr lang="nl-NL" b="1" dirty="0" smtClean="0">
                <a:solidFill>
                  <a:schemeClr val="accent6">
                    <a:lumMod val="50000"/>
                  </a:schemeClr>
                </a:solidFill>
              </a:rPr>
            </a:br>
            <a:r>
              <a:rPr lang="nl-NL" dirty="0" smtClean="0">
                <a:solidFill>
                  <a:schemeClr val="accent6">
                    <a:lumMod val="50000"/>
                  </a:schemeClr>
                </a:solidFill>
              </a:rPr>
              <a:t>Opkomst van het Nationalisme – oorzaken</a:t>
            </a:r>
            <a:br>
              <a:rPr lang="nl-NL" dirty="0" smtClean="0">
                <a:solidFill>
                  <a:schemeClr val="accent6">
                    <a:lumMod val="50000"/>
                  </a:schemeClr>
                </a:solidFill>
              </a:rPr>
            </a:br>
            <a:r>
              <a:rPr lang="nl-NL" dirty="0" smtClean="0">
                <a:solidFill>
                  <a:schemeClr val="accent6">
                    <a:lumMod val="50000"/>
                  </a:schemeClr>
                </a:solidFill>
              </a:rPr>
              <a:t>Leiders van de “opstandelingen”</a:t>
            </a:r>
            <a:endParaRPr lang="nl-NL" dirty="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Japanse bezetting</a:t>
            </a:r>
            <a:br>
              <a:rPr lang="nl-NL" b="1" dirty="0" smtClean="0">
                <a:solidFill>
                  <a:schemeClr val="accent6">
                    <a:lumMod val="50000"/>
                  </a:schemeClr>
                </a:solidFill>
              </a:rPr>
            </a:br>
            <a:r>
              <a:rPr lang="nl-NL" dirty="0" smtClean="0">
                <a:solidFill>
                  <a:schemeClr val="accent6">
                    <a:lumMod val="50000"/>
                  </a:schemeClr>
                </a:solidFill>
              </a:rPr>
              <a:t>Film 13 in de oorlog</a:t>
            </a:r>
            <a:endParaRPr lang="nl-NL" b="1" dirty="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Indonesië onafhankelijk</a:t>
            </a:r>
            <a:br>
              <a:rPr lang="nl-NL" b="1" dirty="0" smtClean="0">
                <a:solidFill>
                  <a:schemeClr val="accent6">
                    <a:lumMod val="50000"/>
                  </a:schemeClr>
                </a:solidFill>
              </a:rPr>
            </a:br>
            <a:r>
              <a:rPr lang="nl-NL" dirty="0" smtClean="0">
                <a:solidFill>
                  <a:schemeClr val="accent6">
                    <a:lumMod val="50000"/>
                  </a:schemeClr>
                </a:solidFill>
              </a:rPr>
              <a:t>Invloed Koude oorlog</a:t>
            </a:r>
            <a:br>
              <a:rPr lang="nl-NL" dirty="0" smtClean="0">
                <a:solidFill>
                  <a:schemeClr val="accent6">
                    <a:lumMod val="50000"/>
                  </a:schemeClr>
                </a:solidFill>
              </a:rPr>
            </a:br>
            <a:r>
              <a:rPr lang="nl-NL" dirty="0" smtClean="0">
                <a:solidFill>
                  <a:schemeClr val="accent6">
                    <a:lumMod val="50000"/>
                  </a:schemeClr>
                </a:solidFill>
              </a:rPr>
              <a:t>Samenvatting</a:t>
            </a:r>
          </a:p>
          <a:p>
            <a:pPr marL="285750" indent="-285750">
              <a:buFont typeface="Arial" panose="020B0604020202020204" pitchFamily="34" charset="0"/>
              <a:buChar char="•"/>
            </a:pPr>
            <a:endParaRPr lang="nl-NL" b="1"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Huiswerk</a:t>
            </a:r>
          </a:p>
          <a:p>
            <a:pPr marL="285750" indent="-285750">
              <a:buFont typeface="Arial" panose="020B0604020202020204" pitchFamily="34" charset="0"/>
              <a:buChar char="•"/>
            </a:pPr>
            <a:endParaRPr lang="nl-NL" b="1"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Korte Herhaling en afsluiting</a:t>
            </a:r>
            <a:endParaRPr lang="nl-NL" b="1" dirty="0">
              <a:solidFill>
                <a:schemeClr val="accent6">
                  <a:lumMod val="50000"/>
                </a:schemeClr>
              </a:solidFill>
            </a:endParaRPr>
          </a:p>
        </p:txBody>
      </p:sp>
      <p:sp>
        <p:nvSpPr>
          <p:cNvPr id="7" name="Titel 1"/>
          <p:cNvSpPr>
            <a:spLocks noGrp="1"/>
          </p:cNvSpPr>
          <p:nvPr>
            <p:ph type="title"/>
          </p:nvPr>
        </p:nvSpPr>
        <p:spPr>
          <a:xfrm>
            <a:off x="5548311" y="155575"/>
            <a:ext cx="3429000" cy="1454150"/>
          </a:xfrm>
        </p:spPr>
        <p:txBody>
          <a:bodyPr/>
          <a:lstStyle/>
          <a:p>
            <a:r>
              <a:rPr lang="nl-NL" b="1" dirty="0" smtClean="0">
                <a:solidFill>
                  <a:schemeClr val="accent6">
                    <a:lumMod val="50000"/>
                  </a:schemeClr>
                </a:solidFill>
              </a:rPr>
              <a:t>Les Plan</a:t>
            </a:r>
            <a:endParaRPr lang="nl-NL" b="1" dirty="0">
              <a:solidFill>
                <a:schemeClr val="accent6">
                  <a:lumMod val="50000"/>
                </a:schemeClr>
              </a:solidFill>
            </a:endParaRPr>
          </a:p>
        </p:txBody>
      </p:sp>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2050" y="5114925"/>
            <a:ext cx="3219450" cy="1743075"/>
          </a:xfrm>
          <a:prstGeom prst="rect">
            <a:avLst/>
          </a:prstGeom>
        </p:spPr>
      </p:pic>
      <p:sp>
        <p:nvSpPr>
          <p:cNvPr id="9" name="Tekstvak 8"/>
          <p:cNvSpPr txBox="1"/>
          <p:nvPr/>
        </p:nvSpPr>
        <p:spPr>
          <a:xfrm>
            <a:off x="0" y="1991803"/>
            <a:ext cx="2699009"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b="1" i="1"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Tree>
    <p:extLst>
      <p:ext uri="{BB962C8B-B14F-4D97-AF65-F5344CB8AC3E}">
        <p14:creationId xmlns:p14="http://schemas.microsoft.com/office/powerpoint/2010/main" val="280220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38624" y="365125"/>
            <a:ext cx="7115175" cy="1325563"/>
          </a:xfrm>
        </p:spPr>
        <p:txBody>
          <a:bodyPr/>
          <a:lstStyle/>
          <a:p>
            <a:r>
              <a:rPr lang="nl-NL" dirty="0" smtClean="0">
                <a:solidFill>
                  <a:schemeClr val="accent6">
                    <a:lumMod val="50000"/>
                  </a:schemeClr>
                </a:solidFill>
              </a:rPr>
              <a:t>Lesdoelen</a:t>
            </a:r>
            <a:endParaRPr lang="nl-NL" dirty="0">
              <a:solidFill>
                <a:schemeClr val="accent6">
                  <a:lumMod val="50000"/>
                </a:schemeClr>
              </a:solidFill>
            </a:endParaRPr>
          </a:p>
        </p:txBody>
      </p:sp>
      <p:sp>
        <p:nvSpPr>
          <p:cNvPr id="3" name="Tijdelijke aanduiding voor inhoud 2"/>
          <p:cNvSpPr>
            <a:spLocks noGrp="1"/>
          </p:cNvSpPr>
          <p:nvPr>
            <p:ph idx="1"/>
          </p:nvPr>
        </p:nvSpPr>
        <p:spPr>
          <a:xfrm>
            <a:off x="3276600" y="1457324"/>
            <a:ext cx="7219950" cy="4195763"/>
          </a:xfrm>
        </p:spPr>
        <p:txBody>
          <a:bodyPr>
            <a:normAutofit/>
          </a:bodyPr>
          <a:lstStyle/>
          <a:p>
            <a:pPr marL="0" indent="0">
              <a:buNone/>
            </a:pPr>
            <a:r>
              <a:rPr lang="nl-NL" sz="2200" b="1" dirty="0" smtClean="0">
                <a:solidFill>
                  <a:schemeClr val="accent6">
                    <a:lumMod val="50000"/>
                  </a:schemeClr>
                </a:solidFill>
              </a:rPr>
              <a:t>Aan het eind van de les kunnen jullie uitleggen;</a:t>
            </a:r>
          </a:p>
          <a:p>
            <a:pPr marL="0" indent="0">
              <a:buNone/>
            </a:pPr>
            <a:r>
              <a:rPr lang="nl-NL" sz="2200" dirty="0" smtClean="0">
                <a:solidFill>
                  <a:schemeClr val="accent6">
                    <a:lumMod val="50000"/>
                  </a:schemeClr>
                </a:solidFill>
              </a:rPr>
              <a:t>Op welke manier werd de kolonie Nederlands-Indië de onafhankelijk</a:t>
            </a:r>
            <a:r>
              <a:rPr lang="nl-NL" sz="2200" dirty="0">
                <a:solidFill>
                  <a:schemeClr val="accent6">
                    <a:lumMod val="50000"/>
                  </a:schemeClr>
                </a:solidFill>
              </a:rPr>
              <a:t> </a:t>
            </a:r>
            <a:r>
              <a:rPr lang="nl-NL" sz="2200" dirty="0" smtClean="0">
                <a:solidFill>
                  <a:schemeClr val="accent6">
                    <a:lumMod val="50000"/>
                  </a:schemeClr>
                </a:solidFill>
              </a:rPr>
              <a:t>staat Indonesië?</a:t>
            </a:r>
          </a:p>
          <a:p>
            <a:pPr marL="0" indent="0">
              <a:buNone/>
            </a:pPr>
            <a:r>
              <a:rPr lang="nl-NL" sz="2200" b="1" dirty="0" smtClean="0">
                <a:solidFill>
                  <a:schemeClr val="accent6">
                    <a:lumMod val="50000"/>
                  </a:schemeClr>
                </a:solidFill>
              </a:rPr>
              <a:t>En de deelvragen beantwoorden;</a:t>
            </a:r>
          </a:p>
          <a:p>
            <a:r>
              <a:rPr lang="nl-NL" sz="2200" dirty="0" smtClean="0">
                <a:solidFill>
                  <a:schemeClr val="accent6">
                    <a:lumMod val="50000"/>
                  </a:schemeClr>
                </a:solidFill>
              </a:rPr>
              <a:t>Waardoor kwam het Indonesische nationalisme op?</a:t>
            </a:r>
          </a:p>
          <a:p>
            <a:r>
              <a:rPr lang="nl-NL" sz="2200" dirty="0" smtClean="0">
                <a:solidFill>
                  <a:schemeClr val="accent6">
                    <a:lumMod val="50000"/>
                  </a:schemeClr>
                </a:solidFill>
              </a:rPr>
              <a:t>Welke rol speelde de Tweede Wereldoorlog?</a:t>
            </a:r>
          </a:p>
          <a:p>
            <a:r>
              <a:rPr lang="nl-NL" sz="2200" dirty="0" smtClean="0">
                <a:solidFill>
                  <a:schemeClr val="accent6">
                    <a:lumMod val="50000"/>
                  </a:schemeClr>
                </a:solidFill>
              </a:rPr>
              <a:t>Welke rol speelde de koude oorlog ?</a:t>
            </a:r>
            <a:endParaRPr lang="nl-NL" sz="2200" dirty="0">
              <a:solidFill>
                <a:schemeClr val="accent6">
                  <a:lumMod val="50000"/>
                </a:schemeClr>
              </a:solidFill>
            </a:endParaRPr>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94853" y="1587"/>
            <a:ext cx="2097147" cy="1819275"/>
          </a:xfrm>
          <a:prstGeom prst="rect">
            <a:avLst/>
          </a:prstGeom>
        </p:spPr>
      </p:pic>
      <p:sp>
        <p:nvSpPr>
          <p:cNvPr id="7" name="Tekstvak 6"/>
          <p:cNvSpPr txBox="1"/>
          <p:nvPr/>
        </p:nvSpPr>
        <p:spPr>
          <a:xfrm>
            <a:off x="8870178" y="4704216"/>
            <a:ext cx="2471475" cy="1477328"/>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nl-NL" b="1" dirty="0" smtClean="0">
                <a:solidFill>
                  <a:schemeClr val="bg1"/>
                </a:solidFill>
              </a:rPr>
              <a:t>Begrippen:</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Interneren</a:t>
            </a:r>
          </a:p>
          <a:p>
            <a:pPr marL="285750" indent="-285750">
              <a:buFont typeface="Arial" panose="020B0604020202020204" pitchFamily="34" charset="0"/>
              <a:buChar char="•"/>
            </a:pPr>
            <a:r>
              <a:rPr lang="nl-NL" dirty="0" smtClean="0">
                <a:solidFill>
                  <a:schemeClr val="bg1"/>
                </a:solidFill>
              </a:rPr>
              <a:t>Republiek Indonesië</a:t>
            </a:r>
          </a:p>
          <a:p>
            <a:pPr marL="285750" indent="-285750">
              <a:buFont typeface="Arial" panose="020B0604020202020204" pitchFamily="34" charset="0"/>
              <a:buChar char="•"/>
            </a:pPr>
            <a:r>
              <a:rPr lang="nl-NL" dirty="0" smtClean="0">
                <a:solidFill>
                  <a:schemeClr val="bg1"/>
                </a:solidFill>
              </a:rPr>
              <a:t>Soevereiniteit</a:t>
            </a:r>
          </a:p>
        </p:txBody>
      </p:sp>
      <p:sp>
        <p:nvSpPr>
          <p:cNvPr id="11" name="Tekstvak 10"/>
          <p:cNvSpPr txBox="1"/>
          <p:nvPr/>
        </p:nvSpPr>
        <p:spPr>
          <a:xfrm>
            <a:off x="0" y="1991803"/>
            <a:ext cx="2699009"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b="1" i="1" dirty="0" smtClean="0">
                <a:solidFill>
                  <a:schemeClr val="bg1"/>
                </a:solidFill>
              </a:rPr>
              <a:t>Les doel</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Tree>
    <p:extLst>
      <p:ext uri="{BB962C8B-B14F-4D97-AF65-F5344CB8AC3E}">
        <p14:creationId xmlns:p14="http://schemas.microsoft.com/office/powerpoint/2010/main" val="420460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4261449" y="493712"/>
            <a:ext cx="6108940" cy="1325563"/>
          </a:xfrm>
        </p:spPr>
        <p:txBody>
          <a:bodyPr>
            <a:normAutofit/>
          </a:bodyPr>
          <a:lstStyle/>
          <a:p>
            <a:pPr algn="ctr"/>
            <a:r>
              <a:rPr lang="nl-NL" dirty="0" smtClean="0">
                <a:solidFill>
                  <a:schemeClr val="accent6">
                    <a:lumMod val="50000"/>
                  </a:schemeClr>
                </a:solidFill>
              </a:rPr>
              <a:t>Nationalisme in Indonesië</a:t>
            </a:r>
            <a:br>
              <a:rPr lang="nl-NL" dirty="0" smtClean="0">
                <a:solidFill>
                  <a:schemeClr val="accent6">
                    <a:lumMod val="50000"/>
                  </a:schemeClr>
                </a:solidFill>
              </a:rPr>
            </a:br>
            <a:r>
              <a:rPr lang="nl-NL" sz="2200" dirty="0" smtClean="0">
                <a:solidFill>
                  <a:schemeClr val="accent6">
                    <a:lumMod val="50000"/>
                  </a:schemeClr>
                </a:solidFill>
              </a:rPr>
              <a:t>Waardoor kwam het nationalisme op ?</a:t>
            </a:r>
            <a:endParaRPr lang="nl-NL" sz="2200" dirty="0">
              <a:solidFill>
                <a:schemeClr val="accent6">
                  <a:lumMod val="50000"/>
                </a:schemeClr>
              </a:solidFill>
            </a:endParaRPr>
          </a:p>
        </p:txBody>
      </p:sp>
      <p:sp>
        <p:nvSpPr>
          <p:cNvPr id="7" name="Tekstvak 6"/>
          <p:cNvSpPr txBox="1"/>
          <p:nvPr/>
        </p:nvSpPr>
        <p:spPr>
          <a:xfrm>
            <a:off x="0" y="1991803"/>
            <a:ext cx="2699009"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b="1" i="1"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13" name="Tijdelijke aanduiding voor inhoud 2"/>
          <p:cNvSpPr>
            <a:spLocks noGrp="1"/>
          </p:cNvSpPr>
          <p:nvPr>
            <p:ph idx="1"/>
          </p:nvPr>
        </p:nvSpPr>
        <p:spPr>
          <a:xfrm>
            <a:off x="3158872" y="1819275"/>
            <a:ext cx="8939343" cy="4516263"/>
          </a:xfrm>
        </p:spPr>
        <p:txBody>
          <a:bodyPr>
            <a:normAutofit lnSpcReduction="10000"/>
          </a:bodyPr>
          <a:lstStyle/>
          <a:p>
            <a:pPr marL="0" indent="0">
              <a:buNone/>
            </a:pPr>
            <a:r>
              <a:rPr lang="nl-NL" sz="2400" dirty="0" smtClean="0">
                <a:solidFill>
                  <a:schemeClr val="accent6">
                    <a:lumMod val="50000"/>
                  </a:schemeClr>
                </a:solidFill>
              </a:rPr>
              <a:t>In data:</a:t>
            </a:r>
          </a:p>
          <a:p>
            <a:r>
              <a:rPr lang="nl-NL" sz="2400" dirty="0" smtClean="0">
                <a:solidFill>
                  <a:schemeClr val="accent6">
                    <a:lumMod val="50000"/>
                  </a:schemeClr>
                </a:solidFill>
              </a:rPr>
              <a:t>1602 – Verenigde Oost-Indische Compagnie (VOC)</a:t>
            </a:r>
          </a:p>
          <a:p>
            <a:r>
              <a:rPr lang="nl-NL" sz="2400" dirty="0" smtClean="0">
                <a:solidFill>
                  <a:schemeClr val="accent6">
                    <a:lumMod val="50000"/>
                  </a:schemeClr>
                </a:solidFill>
              </a:rPr>
              <a:t>1798 – VOC failliet, Nederlandse overheid neemt het over</a:t>
            </a:r>
          </a:p>
          <a:p>
            <a:r>
              <a:rPr lang="nl-NL" sz="2400" dirty="0" smtClean="0">
                <a:solidFill>
                  <a:schemeClr val="accent6">
                    <a:lumMod val="50000"/>
                  </a:schemeClr>
                </a:solidFill>
              </a:rPr>
              <a:t>1942 – Japan veroverd Nederlands-Indië</a:t>
            </a:r>
          </a:p>
          <a:p>
            <a:r>
              <a:rPr lang="nl-NL" sz="2400" dirty="0" smtClean="0">
                <a:solidFill>
                  <a:schemeClr val="accent6">
                    <a:lumMod val="50000"/>
                  </a:schemeClr>
                </a:solidFill>
              </a:rPr>
              <a:t>1945 – Soekarno en Mohammed </a:t>
            </a:r>
            <a:r>
              <a:rPr lang="nl-NL" sz="2400" dirty="0" err="1" smtClean="0">
                <a:solidFill>
                  <a:schemeClr val="accent6">
                    <a:lumMod val="50000"/>
                  </a:schemeClr>
                </a:solidFill>
              </a:rPr>
              <a:t>Hatta</a:t>
            </a:r>
            <a:r>
              <a:rPr lang="nl-NL" sz="2400" dirty="0" smtClean="0">
                <a:solidFill>
                  <a:schemeClr val="accent6">
                    <a:lumMod val="50000"/>
                  </a:schemeClr>
                </a:solidFill>
              </a:rPr>
              <a:t> </a:t>
            </a:r>
          </a:p>
          <a:p>
            <a:pPr marL="0" indent="0">
              <a:buNone/>
            </a:pPr>
            <a:r>
              <a:rPr lang="nl-NL" sz="2400" dirty="0" smtClean="0">
                <a:solidFill>
                  <a:schemeClr val="accent6">
                    <a:lumMod val="50000"/>
                  </a:schemeClr>
                </a:solidFill>
              </a:rPr>
              <a:t>	verklaren de Republiek onafhankelijk</a:t>
            </a:r>
          </a:p>
          <a:p>
            <a:r>
              <a:rPr lang="nl-NL" sz="2400" dirty="0" smtClean="0">
                <a:solidFill>
                  <a:schemeClr val="accent6">
                    <a:lumMod val="50000"/>
                  </a:schemeClr>
                </a:solidFill>
              </a:rPr>
              <a:t>15 november 1946 overeenkomst van </a:t>
            </a:r>
            <a:r>
              <a:rPr lang="nl-NL" sz="2400" dirty="0" err="1" smtClean="0">
                <a:solidFill>
                  <a:schemeClr val="accent6">
                    <a:lumMod val="50000"/>
                  </a:schemeClr>
                </a:solidFill>
              </a:rPr>
              <a:t>Linggadjati</a:t>
            </a:r>
            <a:endParaRPr lang="nl-NL" sz="2400" dirty="0" smtClean="0">
              <a:solidFill>
                <a:schemeClr val="accent6">
                  <a:lumMod val="50000"/>
                </a:schemeClr>
              </a:solidFill>
            </a:endParaRPr>
          </a:p>
          <a:p>
            <a:r>
              <a:rPr lang="nl-NL" sz="2400" dirty="0" smtClean="0">
                <a:solidFill>
                  <a:schemeClr val="accent6">
                    <a:lumMod val="50000"/>
                  </a:schemeClr>
                </a:solidFill>
              </a:rPr>
              <a:t>21 juli -  5 augustus 1947 1</a:t>
            </a:r>
            <a:r>
              <a:rPr lang="nl-NL" sz="2400" baseline="30000" dirty="0" smtClean="0">
                <a:solidFill>
                  <a:schemeClr val="accent6">
                    <a:lumMod val="50000"/>
                  </a:schemeClr>
                </a:solidFill>
              </a:rPr>
              <a:t>e</a:t>
            </a:r>
            <a:r>
              <a:rPr lang="nl-NL" sz="2400" dirty="0" smtClean="0">
                <a:solidFill>
                  <a:schemeClr val="accent6">
                    <a:lumMod val="50000"/>
                  </a:schemeClr>
                </a:solidFill>
              </a:rPr>
              <a:t> Politionele Actie</a:t>
            </a:r>
          </a:p>
          <a:p>
            <a:r>
              <a:rPr lang="nl-NL" sz="2400" dirty="0" smtClean="0">
                <a:solidFill>
                  <a:schemeClr val="accent6">
                    <a:lumMod val="50000"/>
                  </a:schemeClr>
                </a:solidFill>
              </a:rPr>
              <a:t>19 december 1948 – 5 januari 1949 2</a:t>
            </a:r>
            <a:r>
              <a:rPr lang="nl-NL" sz="2400" baseline="30000" dirty="0" smtClean="0">
                <a:solidFill>
                  <a:schemeClr val="accent6">
                    <a:lumMod val="50000"/>
                  </a:schemeClr>
                </a:solidFill>
              </a:rPr>
              <a:t>e</a:t>
            </a:r>
            <a:r>
              <a:rPr lang="nl-NL" sz="2400" dirty="0" smtClean="0">
                <a:solidFill>
                  <a:schemeClr val="accent6">
                    <a:lumMod val="50000"/>
                  </a:schemeClr>
                </a:solidFill>
              </a:rPr>
              <a:t> Politionele Actie</a:t>
            </a:r>
          </a:p>
          <a:p>
            <a:r>
              <a:rPr lang="nl-NL" sz="2400" dirty="0">
                <a:solidFill>
                  <a:schemeClr val="accent6">
                    <a:lumMod val="50000"/>
                  </a:schemeClr>
                </a:solidFill>
              </a:rPr>
              <a:t>17 augustus 1950 </a:t>
            </a:r>
            <a:r>
              <a:rPr lang="nl-NL" sz="2400" dirty="0" smtClean="0">
                <a:solidFill>
                  <a:schemeClr val="accent6">
                    <a:lumMod val="50000"/>
                  </a:schemeClr>
                </a:solidFill>
              </a:rPr>
              <a:t>Republiek Indonesië</a:t>
            </a:r>
          </a:p>
        </p:txBody>
      </p:sp>
    </p:spTree>
    <p:extLst>
      <p:ext uri="{BB962C8B-B14F-4D97-AF65-F5344CB8AC3E}">
        <p14:creationId xmlns:p14="http://schemas.microsoft.com/office/powerpoint/2010/main" val="3884700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4261449" y="493712"/>
            <a:ext cx="6108940" cy="1325563"/>
          </a:xfrm>
        </p:spPr>
        <p:txBody>
          <a:bodyPr>
            <a:normAutofit/>
          </a:bodyPr>
          <a:lstStyle/>
          <a:p>
            <a:pPr algn="ctr"/>
            <a:r>
              <a:rPr lang="nl-NL" dirty="0" smtClean="0">
                <a:solidFill>
                  <a:schemeClr val="accent6">
                    <a:lumMod val="50000"/>
                  </a:schemeClr>
                </a:solidFill>
              </a:rPr>
              <a:t>Maar eerst…..</a:t>
            </a:r>
            <a:endParaRPr lang="nl-NL" sz="2200" dirty="0">
              <a:solidFill>
                <a:schemeClr val="accent6">
                  <a:lumMod val="50000"/>
                </a:schemeClr>
              </a:solidFill>
            </a:endParaRPr>
          </a:p>
        </p:txBody>
      </p:sp>
      <p:sp>
        <p:nvSpPr>
          <p:cNvPr id="7" name="Tekstvak 6"/>
          <p:cNvSpPr txBox="1"/>
          <p:nvPr/>
        </p:nvSpPr>
        <p:spPr>
          <a:xfrm>
            <a:off x="0" y="1991803"/>
            <a:ext cx="2699009"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b="1" i="1"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13" name="Tijdelijke aanduiding voor inhoud 2"/>
          <p:cNvSpPr>
            <a:spLocks noGrp="1"/>
          </p:cNvSpPr>
          <p:nvPr>
            <p:ph idx="1"/>
          </p:nvPr>
        </p:nvSpPr>
        <p:spPr>
          <a:xfrm>
            <a:off x="3158872" y="1819275"/>
            <a:ext cx="8939343" cy="4516263"/>
          </a:xfrm>
        </p:spPr>
        <p:txBody>
          <a:bodyPr>
            <a:normAutofit/>
          </a:bodyPr>
          <a:lstStyle/>
          <a:p>
            <a:pPr marL="0" indent="0">
              <a:buNone/>
            </a:pPr>
            <a:r>
              <a:rPr lang="nl-NL" sz="2400" b="1" dirty="0" smtClean="0">
                <a:solidFill>
                  <a:schemeClr val="accent6">
                    <a:lumMod val="50000"/>
                  </a:schemeClr>
                </a:solidFill>
              </a:rPr>
              <a:t>Meningen:</a:t>
            </a:r>
          </a:p>
          <a:p>
            <a:r>
              <a:rPr lang="nl-NL" sz="2400" dirty="0" smtClean="0">
                <a:solidFill>
                  <a:schemeClr val="accent6">
                    <a:lumMod val="50000"/>
                  </a:schemeClr>
                </a:solidFill>
              </a:rPr>
              <a:t>Bezetting van Duitsland;</a:t>
            </a:r>
          </a:p>
          <a:p>
            <a:r>
              <a:rPr lang="nl-NL" sz="2400" dirty="0" smtClean="0">
                <a:solidFill>
                  <a:schemeClr val="accent6">
                    <a:lumMod val="50000"/>
                  </a:schemeClr>
                </a:solidFill>
              </a:rPr>
              <a:t>Jodenvervolging – onderwerpen van een volk;</a:t>
            </a:r>
          </a:p>
          <a:p>
            <a:r>
              <a:rPr lang="nl-NL" sz="2400" dirty="0" smtClean="0">
                <a:solidFill>
                  <a:schemeClr val="accent6">
                    <a:lumMod val="50000"/>
                  </a:schemeClr>
                </a:solidFill>
              </a:rPr>
              <a:t>Wat zou jij doen?</a:t>
            </a:r>
          </a:p>
        </p:txBody>
      </p:sp>
    </p:spTree>
    <p:extLst>
      <p:ext uri="{BB962C8B-B14F-4D97-AF65-F5344CB8AC3E}">
        <p14:creationId xmlns:p14="http://schemas.microsoft.com/office/powerpoint/2010/main" val="220829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4261449" y="493712"/>
            <a:ext cx="6108940" cy="1325563"/>
          </a:xfrm>
        </p:spPr>
        <p:txBody>
          <a:bodyPr>
            <a:normAutofit/>
          </a:bodyPr>
          <a:lstStyle/>
          <a:p>
            <a:pPr algn="ctr"/>
            <a:r>
              <a:rPr lang="nl-NL" dirty="0" smtClean="0">
                <a:solidFill>
                  <a:schemeClr val="accent6">
                    <a:lumMod val="50000"/>
                  </a:schemeClr>
                </a:solidFill>
              </a:rPr>
              <a:t>Nationalisme in Indonesië</a:t>
            </a:r>
            <a:br>
              <a:rPr lang="nl-NL" dirty="0" smtClean="0">
                <a:solidFill>
                  <a:schemeClr val="accent6">
                    <a:lumMod val="50000"/>
                  </a:schemeClr>
                </a:solidFill>
              </a:rPr>
            </a:br>
            <a:r>
              <a:rPr lang="nl-NL" sz="2200" dirty="0" smtClean="0">
                <a:solidFill>
                  <a:schemeClr val="accent6">
                    <a:lumMod val="50000"/>
                  </a:schemeClr>
                </a:solidFill>
              </a:rPr>
              <a:t>Waardoor kwam het Nationalisme op?</a:t>
            </a:r>
            <a:endParaRPr lang="nl-NL" sz="2200" dirty="0">
              <a:solidFill>
                <a:schemeClr val="accent6">
                  <a:lumMod val="50000"/>
                </a:schemeClr>
              </a:solidFill>
            </a:endParaRPr>
          </a:p>
        </p:txBody>
      </p:sp>
      <p:sp>
        <p:nvSpPr>
          <p:cNvPr id="7" name="Tekstvak 6"/>
          <p:cNvSpPr txBox="1"/>
          <p:nvPr/>
        </p:nvSpPr>
        <p:spPr>
          <a:xfrm>
            <a:off x="0" y="1981500"/>
            <a:ext cx="2699009"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b="1" i="1"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6250" y="2535497"/>
            <a:ext cx="1871133" cy="2768513"/>
          </a:xfrm>
          <a:prstGeom prst="rect">
            <a:avLst/>
          </a:prstGeom>
        </p:spPr>
      </p:pic>
      <p:pic>
        <p:nvPicPr>
          <p:cNvPr id="9" name="Afbeelding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81965" y="3839459"/>
            <a:ext cx="1905000" cy="2486025"/>
          </a:xfrm>
          <a:prstGeom prst="rect">
            <a:avLst/>
          </a:prstGeom>
        </p:spPr>
      </p:pic>
      <p:sp>
        <p:nvSpPr>
          <p:cNvPr id="10" name="Tekstvak 9"/>
          <p:cNvSpPr txBox="1"/>
          <p:nvPr/>
        </p:nvSpPr>
        <p:spPr>
          <a:xfrm>
            <a:off x="5984625" y="4250588"/>
            <a:ext cx="3557307" cy="203132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nl-NL" dirty="0" smtClean="0"/>
              <a:t>Mohammed </a:t>
            </a:r>
            <a:r>
              <a:rPr lang="nl-NL" dirty="0" err="1" smtClean="0"/>
              <a:t>Hatta</a:t>
            </a:r>
            <a:r>
              <a:rPr lang="nl-NL" dirty="0" smtClean="0"/>
              <a:t>;</a:t>
            </a:r>
          </a:p>
          <a:p>
            <a:pPr marL="285750" indent="-285750">
              <a:buFont typeface="Arial" panose="020B0604020202020204" pitchFamily="34" charset="0"/>
              <a:buChar char="•"/>
            </a:pPr>
            <a:r>
              <a:rPr lang="nl-NL" dirty="0" smtClean="0"/>
              <a:t>Leidende rol in de politieke bewustzijn van de Indonesische bevolking te vergroten</a:t>
            </a:r>
          </a:p>
          <a:p>
            <a:pPr marL="285750" indent="-285750">
              <a:buFont typeface="Arial" panose="020B0604020202020204" pitchFamily="34" charset="0"/>
              <a:buChar char="•"/>
            </a:pPr>
            <a:r>
              <a:rPr lang="nl-NL" dirty="0" err="1" smtClean="0"/>
              <a:t>Vice</a:t>
            </a:r>
            <a:r>
              <a:rPr lang="nl-NL" dirty="0" smtClean="0"/>
              <a:t> premier onder Soekarno</a:t>
            </a:r>
          </a:p>
          <a:p>
            <a:pPr marL="285750" indent="-285750">
              <a:buFont typeface="Arial" panose="020B0604020202020204" pitchFamily="34" charset="0"/>
              <a:buChar char="•"/>
            </a:pPr>
            <a:r>
              <a:rPr lang="nl-NL" dirty="0"/>
              <a:t>P</a:t>
            </a:r>
            <a:r>
              <a:rPr lang="nl-NL" dirty="0" smtClean="0"/>
              <a:t>remier bij de vrije verkiezingen in 1955</a:t>
            </a:r>
            <a:endParaRPr lang="nl-NL" dirty="0"/>
          </a:p>
        </p:txBody>
      </p:sp>
      <p:sp>
        <p:nvSpPr>
          <p:cNvPr id="11" name="Tekstvak 10"/>
          <p:cNvSpPr txBox="1"/>
          <p:nvPr/>
        </p:nvSpPr>
        <p:spPr>
          <a:xfrm>
            <a:off x="5363523" y="2535497"/>
            <a:ext cx="3557307"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nl-NL" dirty="0" smtClean="0"/>
              <a:t>Soekarno;</a:t>
            </a:r>
          </a:p>
          <a:p>
            <a:pPr marL="285750" indent="-285750">
              <a:buFont typeface="Arial" panose="020B0604020202020204" pitchFamily="34" charset="0"/>
              <a:buChar char="•"/>
            </a:pPr>
            <a:r>
              <a:rPr lang="nl-NL" dirty="0" smtClean="0"/>
              <a:t>Leidende rol in strijd tegen de</a:t>
            </a:r>
          </a:p>
          <a:p>
            <a:r>
              <a:rPr lang="nl-NL" dirty="0" smtClean="0"/>
              <a:t>Nederlandse Overheersing</a:t>
            </a:r>
          </a:p>
          <a:p>
            <a:pPr marL="285750" indent="-285750">
              <a:buFont typeface="Arial" panose="020B0604020202020204" pitchFamily="34" charset="0"/>
              <a:buChar char="•"/>
            </a:pPr>
            <a:r>
              <a:rPr lang="nl-NL" dirty="0" smtClean="0"/>
              <a:t>1</a:t>
            </a:r>
            <a:r>
              <a:rPr lang="nl-NL" baseline="30000" dirty="0" smtClean="0"/>
              <a:t>e</a:t>
            </a:r>
            <a:r>
              <a:rPr lang="nl-NL" dirty="0" smtClean="0"/>
              <a:t> President Republiek Indonesië</a:t>
            </a:r>
          </a:p>
        </p:txBody>
      </p:sp>
    </p:spTree>
    <p:extLst>
      <p:ext uri="{BB962C8B-B14F-4D97-AF65-F5344CB8AC3E}">
        <p14:creationId xmlns:p14="http://schemas.microsoft.com/office/powerpoint/2010/main" val="3629558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ctieknop: Film 7">
            <a:hlinkClick r:id="rId2" highlightClick="1"/>
          </p:cNvPr>
          <p:cNvSpPr/>
          <p:nvPr/>
        </p:nvSpPr>
        <p:spPr>
          <a:xfrm>
            <a:off x="6862287" y="3247408"/>
            <a:ext cx="1042416" cy="104241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1981500"/>
            <a:ext cx="2699009"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b="1" i="1" dirty="0" smtClean="0">
                <a:solidFill>
                  <a:schemeClr val="bg1"/>
                </a:solidFill>
              </a:rPr>
              <a:t>Japanse bezetting</a:t>
            </a:r>
          </a:p>
          <a:p>
            <a:pPr marL="285750" indent="-285750">
              <a:buFont typeface="Arial" panose="020B0604020202020204" pitchFamily="34" charset="0"/>
              <a:buChar char="•"/>
            </a:pPr>
            <a:r>
              <a:rPr lang="nl-NL"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11" name="Titel 1"/>
          <p:cNvSpPr>
            <a:spLocks noGrp="1"/>
          </p:cNvSpPr>
          <p:nvPr>
            <p:ph type="title"/>
          </p:nvPr>
        </p:nvSpPr>
        <p:spPr>
          <a:xfrm>
            <a:off x="4261449" y="493712"/>
            <a:ext cx="6108940" cy="1325563"/>
          </a:xfrm>
        </p:spPr>
        <p:txBody>
          <a:bodyPr>
            <a:normAutofit/>
          </a:bodyPr>
          <a:lstStyle/>
          <a:p>
            <a:r>
              <a:rPr lang="nl-NL" dirty="0" smtClean="0">
                <a:solidFill>
                  <a:schemeClr val="accent6">
                    <a:lumMod val="50000"/>
                  </a:schemeClr>
                </a:solidFill>
              </a:rPr>
              <a:t>Japanse bezetting</a:t>
            </a:r>
            <a:br>
              <a:rPr lang="nl-NL" dirty="0" smtClean="0">
                <a:solidFill>
                  <a:schemeClr val="accent6">
                    <a:lumMod val="50000"/>
                  </a:schemeClr>
                </a:solidFill>
              </a:rPr>
            </a:br>
            <a:r>
              <a:rPr lang="nl-NL" sz="2200" dirty="0" smtClean="0">
                <a:solidFill>
                  <a:schemeClr val="accent6">
                    <a:lumMod val="50000"/>
                  </a:schemeClr>
                </a:solidFill>
              </a:rPr>
              <a:t>Welke rol speelde de Tweede Wereldoorlog?</a:t>
            </a:r>
            <a:endParaRPr lang="nl-NL" sz="2200" dirty="0">
              <a:solidFill>
                <a:schemeClr val="accent6">
                  <a:lumMod val="50000"/>
                </a:schemeClr>
              </a:solidFill>
            </a:endParaRPr>
          </a:p>
        </p:txBody>
      </p:sp>
      <p:sp>
        <p:nvSpPr>
          <p:cNvPr id="12" name="Tijdelijke aanduiding voor inhoud 2"/>
          <p:cNvSpPr>
            <a:spLocks noGrp="1"/>
          </p:cNvSpPr>
          <p:nvPr>
            <p:ph idx="1"/>
          </p:nvPr>
        </p:nvSpPr>
        <p:spPr>
          <a:xfrm>
            <a:off x="3158872" y="1819275"/>
            <a:ext cx="8939343" cy="4516263"/>
          </a:xfrm>
        </p:spPr>
        <p:txBody>
          <a:bodyPr>
            <a:normAutofit/>
          </a:bodyPr>
          <a:lstStyle/>
          <a:p>
            <a:r>
              <a:rPr lang="nl-NL" sz="2400" dirty="0" smtClean="0">
                <a:solidFill>
                  <a:schemeClr val="accent6">
                    <a:lumMod val="50000"/>
                  </a:schemeClr>
                </a:solidFill>
              </a:rPr>
              <a:t>1941 – Japan valt Amerika aan en wil een groot rijk stichten;</a:t>
            </a:r>
          </a:p>
          <a:p>
            <a:r>
              <a:rPr lang="nl-NL" sz="2400" dirty="0" smtClean="0">
                <a:solidFill>
                  <a:schemeClr val="accent6">
                    <a:lumMod val="50000"/>
                  </a:schemeClr>
                </a:solidFill>
              </a:rPr>
              <a:t>1942 – Japan verovert Indonesië;</a:t>
            </a:r>
            <a:endParaRPr lang="nl-NL" sz="2400" dirty="0">
              <a:solidFill>
                <a:schemeClr val="accent6">
                  <a:lumMod val="50000"/>
                </a:schemeClr>
              </a:solidFill>
            </a:endParaRPr>
          </a:p>
          <a:p>
            <a:endParaRPr lang="nl-NL" sz="2400"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25120" y="201811"/>
            <a:ext cx="6829425" cy="1325563"/>
          </a:xfrm>
        </p:spPr>
        <p:txBody>
          <a:bodyPr>
            <a:normAutofit/>
          </a:bodyPr>
          <a:lstStyle/>
          <a:p>
            <a:pPr algn="ctr"/>
            <a:r>
              <a:rPr lang="nl-NL" dirty="0" smtClean="0">
                <a:solidFill>
                  <a:schemeClr val="accent6">
                    <a:lumMod val="50000"/>
                  </a:schemeClr>
                </a:solidFill>
              </a:rPr>
              <a:t>Indonesië word onafhankelijk</a:t>
            </a:r>
            <a:br>
              <a:rPr lang="nl-NL" dirty="0" smtClean="0">
                <a:solidFill>
                  <a:schemeClr val="accent6">
                    <a:lumMod val="50000"/>
                  </a:schemeClr>
                </a:solidFill>
              </a:rPr>
            </a:br>
            <a:r>
              <a:rPr lang="nl-NL" sz="2200" dirty="0" smtClean="0">
                <a:solidFill>
                  <a:schemeClr val="accent6">
                    <a:lumMod val="50000"/>
                  </a:schemeClr>
                </a:solidFill>
              </a:rPr>
              <a:t>Welke rol speelde de koude oorlog?</a:t>
            </a:r>
            <a:endParaRPr lang="nl-NL" sz="2200" dirty="0">
              <a:solidFill>
                <a:schemeClr val="accent6">
                  <a:lumMod val="50000"/>
                </a:schemeClr>
              </a:solidFill>
            </a:endParaRPr>
          </a:p>
        </p:txBody>
      </p:sp>
      <p:sp>
        <p:nvSpPr>
          <p:cNvPr id="7" name="Tekstvak 6"/>
          <p:cNvSpPr txBox="1"/>
          <p:nvPr/>
        </p:nvSpPr>
        <p:spPr>
          <a:xfrm>
            <a:off x="0" y="1981500"/>
            <a:ext cx="2754793"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b="1" i="1"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8" name="Tijdelijke aanduiding voor inhoud 2"/>
          <p:cNvSpPr>
            <a:spLocks noGrp="1"/>
          </p:cNvSpPr>
          <p:nvPr>
            <p:ph idx="1"/>
          </p:nvPr>
        </p:nvSpPr>
        <p:spPr>
          <a:xfrm>
            <a:off x="3158872" y="1819275"/>
            <a:ext cx="8939343" cy="4516263"/>
          </a:xfrm>
        </p:spPr>
        <p:txBody>
          <a:bodyPr>
            <a:normAutofit/>
          </a:bodyPr>
          <a:lstStyle/>
          <a:p>
            <a:pPr marL="0" indent="0">
              <a:buNone/>
            </a:pPr>
            <a:r>
              <a:rPr lang="nl-NL" sz="2400" dirty="0" smtClean="0">
                <a:solidFill>
                  <a:schemeClr val="accent6">
                    <a:lumMod val="50000"/>
                  </a:schemeClr>
                </a:solidFill>
              </a:rPr>
              <a:t>Maar niet voordat er 2 “politionele acties” worden uitgevoerd door Nederland</a:t>
            </a:r>
          </a:p>
          <a:p>
            <a:r>
              <a:rPr lang="nl-NL" sz="2400" dirty="0">
                <a:solidFill>
                  <a:schemeClr val="accent6">
                    <a:lumMod val="50000"/>
                  </a:schemeClr>
                </a:solidFill>
              </a:rPr>
              <a:t>21 juli -  5 augustus 1947 1</a:t>
            </a:r>
            <a:r>
              <a:rPr lang="nl-NL" sz="2400" baseline="30000" dirty="0">
                <a:solidFill>
                  <a:schemeClr val="accent6">
                    <a:lumMod val="50000"/>
                  </a:schemeClr>
                </a:solidFill>
              </a:rPr>
              <a:t>e</a:t>
            </a:r>
            <a:r>
              <a:rPr lang="nl-NL" sz="2400" dirty="0">
                <a:solidFill>
                  <a:schemeClr val="accent6">
                    <a:lumMod val="50000"/>
                  </a:schemeClr>
                </a:solidFill>
              </a:rPr>
              <a:t> Politionele Actie</a:t>
            </a:r>
          </a:p>
          <a:p>
            <a:r>
              <a:rPr lang="nl-NL" sz="2400" dirty="0">
                <a:solidFill>
                  <a:schemeClr val="accent6">
                    <a:lumMod val="50000"/>
                  </a:schemeClr>
                </a:solidFill>
              </a:rPr>
              <a:t>19 december 1948 – 5 januari 1949 2</a:t>
            </a:r>
            <a:r>
              <a:rPr lang="nl-NL" sz="2400" baseline="30000" dirty="0">
                <a:solidFill>
                  <a:schemeClr val="accent6">
                    <a:lumMod val="50000"/>
                  </a:schemeClr>
                </a:solidFill>
              </a:rPr>
              <a:t>e</a:t>
            </a:r>
            <a:r>
              <a:rPr lang="nl-NL" sz="2400" dirty="0">
                <a:solidFill>
                  <a:schemeClr val="accent6">
                    <a:lumMod val="50000"/>
                  </a:schemeClr>
                </a:solidFill>
              </a:rPr>
              <a:t> Politionele Actie</a:t>
            </a:r>
          </a:p>
          <a:p>
            <a:r>
              <a:rPr lang="nl-NL" sz="2400" dirty="0">
                <a:solidFill>
                  <a:schemeClr val="accent6">
                    <a:lumMod val="50000"/>
                  </a:schemeClr>
                </a:solidFill>
              </a:rPr>
              <a:t>17 augustus 1950 Republiek </a:t>
            </a:r>
            <a:r>
              <a:rPr lang="nl-NL" sz="2400" dirty="0" smtClean="0">
                <a:solidFill>
                  <a:schemeClr val="accent6">
                    <a:lumMod val="50000"/>
                  </a:schemeClr>
                </a:solidFill>
              </a:rPr>
              <a:t>Indonesië</a:t>
            </a:r>
            <a:br>
              <a:rPr lang="nl-NL" sz="2400" dirty="0" smtClean="0">
                <a:solidFill>
                  <a:schemeClr val="accent6">
                    <a:lumMod val="50000"/>
                  </a:schemeClr>
                </a:solidFill>
              </a:rPr>
            </a:br>
            <a:r>
              <a:rPr lang="nl-NL" sz="2400" dirty="0" smtClean="0">
                <a:solidFill>
                  <a:schemeClr val="accent6">
                    <a:lumMod val="50000"/>
                  </a:schemeClr>
                </a:solidFill>
              </a:rPr>
              <a:t>Onder druk van Amerika die dreigt de “Marshallhulp” stop te zetten geeft Nederland toe.</a:t>
            </a:r>
            <a:br>
              <a:rPr lang="nl-NL" sz="2400" dirty="0" smtClean="0">
                <a:solidFill>
                  <a:schemeClr val="accent6">
                    <a:lumMod val="50000"/>
                  </a:schemeClr>
                </a:solidFill>
              </a:rPr>
            </a:br>
            <a:r>
              <a:rPr lang="nl-NL" sz="2400" b="1" dirty="0" smtClean="0">
                <a:solidFill>
                  <a:schemeClr val="accent6">
                    <a:lumMod val="50000"/>
                  </a:schemeClr>
                </a:solidFill>
              </a:rPr>
              <a:t>Amerika zoekt een bondgenoot tegen het communisme in Azië</a:t>
            </a:r>
            <a:endParaRPr lang="nl-NL" sz="2400" b="1" dirty="0">
              <a:solidFill>
                <a:schemeClr val="accent6">
                  <a:lumMod val="50000"/>
                </a:schemeClr>
              </a:solidFill>
            </a:endParaRPr>
          </a:p>
          <a:p>
            <a:pPr marL="0" indent="0">
              <a:buNone/>
            </a:pPr>
            <a:endParaRPr lang="nl-NL" sz="2400" dirty="0" smtClean="0">
              <a:solidFill>
                <a:schemeClr val="accent6">
                  <a:lumMod val="50000"/>
                </a:schemeClr>
              </a:solidFill>
            </a:endParaRPr>
          </a:p>
          <a:p>
            <a:pPr marL="0" indent="0">
              <a:buNone/>
            </a:pPr>
            <a:endParaRPr lang="nl-NL" sz="2400" dirty="0" smtClean="0">
              <a:solidFill>
                <a:schemeClr val="accent6">
                  <a:lumMod val="50000"/>
                </a:schemeClr>
              </a:solidFill>
            </a:endParaRPr>
          </a:p>
        </p:txBody>
      </p:sp>
      <p:pic>
        <p:nvPicPr>
          <p:cNvPr id="12" name="Afbeelding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433" y="4514883"/>
            <a:ext cx="1669925" cy="2132098"/>
          </a:xfrm>
          <a:prstGeom prst="rect">
            <a:avLst/>
          </a:prstGeom>
        </p:spPr>
      </p:pic>
      <p:sp>
        <p:nvSpPr>
          <p:cNvPr id="13" name="Tekstvak 12"/>
          <p:cNvSpPr txBox="1"/>
          <p:nvPr/>
        </p:nvSpPr>
        <p:spPr>
          <a:xfrm>
            <a:off x="2439964" y="5391801"/>
            <a:ext cx="3059043"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nl-NL" dirty="0" smtClean="0">
                <a:solidFill>
                  <a:schemeClr val="bg1"/>
                </a:solidFill>
              </a:rPr>
              <a:t>Generaal Spoor;</a:t>
            </a:r>
          </a:p>
          <a:p>
            <a:pPr marL="285750" indent="-285750">
              <a:buFont typeface="Arial" panose="020B0604020202020204" pitchFamily="34" charset="0"/>
              <a:buChar char="•"/>
            </a:pPr>
            <a:r>
              <a:rPr lang="nl-NL" dirty="0" smtClean="0">
                <a:solidFill>
                  <a:schemeClr val="bg1"/>
                </a:solidFill>
              </a:rPr>
              <a:t>Leidde de Politionele Acties</a:t>
            </a:r>
            <a:endParaRPr lang="nl-NL" dirty="0">
              <a:solidFill>
                <a:schemeClr val="bg1"/>
              </a:solidFill>
            </a:endParaRPr>
          </a:p>
        </p:txBody>
      </p:sp>
    </p:spTree>
    <p:extLst>
      <p:ext uri="{BB962C8B-B14F-4D97-AF65-F5344CB8AC3E}">
        <p14:creationId xmlns:p14="http://schemas.microsoft.com/office/powerpoint/2010/main" val="241502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64302" y="327184"/>
            <a:ext cx="7057845" cy="1325563"/>
          </a:xfrm>
        </p:spPr>
        <p:txBody>
          <a:bodyPr/>
          <a:lstStyle/>
          <a:p>
            <a:r>
              <a:rPr lang="nl-NL" b="1" dirty="0" smtClean="0">
                <a:solidFill>
                  <a:schemeClr val="accent6">
                    <a:lumMod val="50000"/>
                  </a:schemeClr>
                </a:solidFill>
              </a:rPr>
              <a:t>Indonesië onafhankelijk</a:t>
            </a:r>
            <a:endParaRPr lang="nl-NL" b="1" dirty="0">
              <a:solidFill>
                <a:schemeClr val="accent6">
                  <a:lumMod val="50000"/>
                </a:schemeClr>
              </a:solidFill>
            </a:endParaRPr>
          </a:p>
        </p:txBody>
      </p:sp>
      <p:sp>
        <p:nvSpPr>
          <p:cNvPr id="4" name="Tekstvak 3"/>
          <p:cNvSpPr txBox="1"/>
          <p:nvPr/>
        </p:nvSpPr>
        <p:spPr>
          <a:xfrm>
            <a:off x="0" y="1981500"/>
            <a:ext cx="2754793"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 &amp; Magister</a:t>
            </a:r>
          </a:p>
          <a:p>
            <a:pPr marL="285750" indent="-285750">
              <a:buFont typeface="Arial" panose="020B0604020202020204" pitchFamily="34" charset="0"/>
              <a:buChar char="•"/>
            </a:pPr>
            <a:r>
              <a:rPr lang="nl-NL" dirty="0" smtClean="0">
                <a:solidFill>
                  <a:schemeClr val="bg1"/>
                </a:solidFill>
              </a:rPr>
              <a:t>Les plan</a:t>
            </a:r>
          </a:p>
          <a:p>
            <a:pPr marL="285750" indent="-285750">
              <a:buFont typeface="Arial" panose="020B0604020202020204" pitchFamily="34" charset="0"/>
              <a:buChar char="•"/>
            </a:pPr>
            <a:r>
              <a:rPr lang="nl-NL" dirty="0" smtClean="0">
                <a:solidFill>
                  <a:schemeClr val="bg1"/>
                </a:solidFill>
              </a:rPr>
              <a:t>Les doel</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Japanse bezetting</a:t>
            </a:r>
          </a:p>
          <a:p>
            <a:pPr marL="285750" indent="-285750">
              <a:buFont typeface="Arial" panose="020B0604020202020204" pitchFamily="34" charset="0"/>
              <a:buChar char="•"/>
            </a:pPr>
            <a:r>
              <a:rPr lang="nl-NL" b="1" i="1" dirty="0" smtClean="0">
                <a:solidFill>
                  <a:schemeClr val="bg1"/>
                </a:solidFill>
              </a:rPr>
              <a:t>Indonesië onafhankelijk</a:t>
            </a:r>
          </a:p>
          <a:p>
            <a:pPr marL="285750" indent="-285750">
              <a:buFont typeface="Arial" panose="020B0604020202020204" pitchFamily="34" charset="0"/>
              <a:buChar char="•"/>
            </a:pPr>
            <a:r>
              <a:rPr lang="nl-NL" dirty="0" smtClean="0">
                <a:solidFill>
                  <a:schemeClr val="bg1"/>
                </a:solidFill>
              </a:rPr>
              <a:t>Huiswerk</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5" name="Tijdelijke aanduiding voor inhoud 2"/>
          <p:cNvSpPr txBox="1">
            <a:spLocks/>
          </p:cNvSpPr>
          <p:nvPr/>
        </p:nvSpPr>
        <p:spPr>
          <a:xfrm>
            <a:off x="2993367" y="1690688"/>
            <a:ext cx="9198634" cy="508104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2200" b="1" dirty="0" smtClean="0">
                <a:solidFill>
                  <a:schemeClr val="accent6">
                    <a:lumMod val="50000"/>
                  </a:schemeClr>
                </a:solidFill>
              </a:rPr>
              <a:t>Samenvatting (notities)</a:t>
            </a:r>
          </a:p>
          <a:p>
            <a:pPr marL="0" indent="0">
              <a:buFont typeface="Arial" panose="020B0604020202020204" pitchFamily="34" charset="0"/>
              <a:buNone/>
            </a:pPr>
            <a:r>
              <a:rPr lang="nl-NL" sz="2200" dirty="0" smtClean="0">
                <a:solidFill>
                  <a:schemeClr val="accent6">
                    <a:lumMod val="50000"/>
                  </a:schemeClr>
                </a:solidFill>
              </a:rPr>
              <a:t>Op welke manier werd de kolonie Nederlands-Indië de onafhankelijk staat Indonesië?</a:t>
            </a:r>
          </a:p>
          <a:p>
            <a:pPr marL="0" indent="0">
              <a:buFont typeface="Arial" panose="020B0604020202020204" pitchFamily="34" charset="0"/>
              <a:buNone/>
            </a:pPr>
            <a:r>
              <a:rPr lang="nl-NL" sz="1800" i="1" dirty="0" smtClean="0">
                <a:solidFill>
                  <a:schemeClr val="accent6">
                    <a:lumMod val="50000"/>
                  </a:schemeClr>
                </a:solidFill>
              </a:rPr>
              <a:t>Door het toenemende Nationalisme kwam de vraag om onafhankelijkheid. Dit werd verder gestimuleerd door de Japanse bezetting. Uiteindelijk, onder druk van Amerika, is Indonesië onafhankelijk geworden.</a:t>
            </a:r>
          </a:p>
          <a:p>
            <a:pPr marL="0" indent="0">
              <a:buFont typeface="Arial" panose="020B0604020202020204" pitchFamily="34" charset="0"/>
              <a:buNone/>
            </a:pPr>
            <a:r>
              <a:rPr lang="nl-NL" sz="2200" b="1" dirty="0" smtClean="0">
                <a:solidFill>
                  <a:schemeClr val="accent6">
                    <a:lumMod val="50000"/>
                  </a:schemeClr>
                </a:solidFill>
              </a:rPr>
              <a:t>En de deelvragen beantwoorden;</a:t>
            </a:r>
          </a:p>
          <a:p>
            <a:r>
              <a:rPr lang="nl-NL" sz="2200" b="1" dirty="0" smtClean="0">
                <a:solidFill>
                  <a:schemeClr val="accent6">
                    <a:lumMod val="50000"/>
                  </a:schemeClr>
                </a:solidFill>
              </a:rPr>
              <a:t>Waardoor kwam het Indonesische nationalisme op?</a:t>
            </a:r>
          </a:p>
          <a:p>
            <a:pPr marL="0" indent="0">
              <a:buNone/>
            </a:pPr>
            <a:r>
              <a:rPr lang="nl-NL" sz="1800" i="1" dirty="0" smtClean="0">
                <a:solidFill>
                  <a:schemeClr val="accent6">
                    <a:lumMod val="50000"/>
                  </a:schemeClr>
                </a:solidFill>
              </a:rPr>
              <a:t>Door mensen als Max Havelaar, en de toenemende kritiek op de behandeling van de bevolking, investeerde Nederland in onder andere onderwijs. Dit gaf de lokale bevolking meer inzicht in hun rol in de wereld.</a:t>
            </a:r>
          </a:p>
          <a:p>
            <a:r>
              <a:rPr lang="nl-NL" sz="2200" b="1" dirty="0" smtClean="0">
                <a:solidFill>
                  <a:schemeClr val="accent6">
                    <a:lumMod val="50000"/>
                  </a:schemeClr>
                </a:solidFill>
              </a:rPr>
              <a:t>Welke rol speelde de Tweede Wereldoorlog?</a:t>
            </a:r>
          </a:p>
          <a:p>
            <a:pPr marL="0" indent="0">
              <a:buNone/>
            </a:pPr>
            <a:r>
              <a:rPr lang="nl-NL" sz="1800" i="1" dirty="0" smtClean="0">
                <a:solidFill>
                  <a:schemeClr val="accent6">
                    <a:lumMod val="50000"/>
                  </a:schemeClr>
                </a:solidFill>
              </a:rPr>
              <a:t>De Japanners beloofde onafhankelijkheid en toonde aan dat Nederlanders niet boven de Aziaten stonden. Dit stimuleerde het nationalisme verder.</a:t>
            </a:r>
          </a:p>
          <a:p>
            <a:r>
              <a:rPr lang="nl-NL" sz="2200" b="1" dirty="0" smtClean="0">
                <a:solidFill>
                  <a:schemeClr val="accent6">
                    <a:lumMod val="50000"/>
                  </a:schemeClr>
                </a:solidFill>
              </a:rPr>
              <a:t>Welke rol speelde de koude oorlog ?</a:t>
            </a:r>
          </a:p>
          <a:p>
            <a:pPr marL="0" indent="0">
              <a:buNone/>
            </a:pPr>
            <a:r>
              <a:rPr lang="nl-NL" sz="1800" i="1" dirty="0" smtClean="0">
                <a:solidFill>
                  <a:schemeClr val="accent6">
                    <a:lumMod val="50000"/>
                  </a:schemeClr>
                </a:solidFill>
              </a:rPr>
              <a:t>Door de dreiging  van het communisme in Azië zocht Amerika naar bondgenoten om te voorkomen dat het communisme zou verspreiden. Indonesië had juist een communistische staatsgreep afgeslagen. Hierdoor steunde Amerika Indonesië en moest Nederland toegeven.</a:t>
            </a:r>
            <a:endParaRPr lang="nl-NL" sz="1800" i="1" dirty="0">
              <a:solidFill>
                <a:schemeClr val="accent6">
                  <a:lumMod val="50000"/>
                </a:schemeClr>
              </a:solidFill>
            </a:endParaRPr>
          </a:p>
        </p:txBody>
      </p:sp>
      <p:sp>
        <p:nvSpPr>
          <p:cNvPr id="6" name="Tekstvak 5"/>
          <p:cNvSpPr txBox="1"/>
          <p:nvPr/>
        </p:nvSpPr>
        <p:spPr>
          <a:xfrm>
            <a:off x="9720525" y="289243"/>
            <a:ext cx="2471475" cy="1477328"/>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nl-NL" b="1" dirty="0" smtClean="0">
                <a:solidFill>
                  <a:schemeClr val="bg1"/>
                </a:solidFill>
              </a:rPr>
              <a:t>Begrippen:</a:t>
            </a:r>
          </a:p>
          <a:p>
            <a:pPr marL="285750" indent="-285750">
              <a:buFont typeface="Arial" panose="020B0604020202020204" pitchFamily="34" charset="0"/>
              <a:buChar char="•"/>
            </a:pPr>
            <a:r>
              <a:rPr lang="nl-NL" dirty="0" smtClean="0">
                <a:solidFill>
                  <a:schemeClr val="bg1"/>
                </a:solidFill>
              </a:rPr>
              <a:t>Nationalisme</a:t>
            </a:r>
          </a:p>
          <a:p>
            <a:pPr marL="285750" indent="-285750">
              <a:buFont typeface="Arial" panose="020B0604020202020204" pitchFamily="34" charset="0"/>
              <a:buChar char="•"/>
            </a:pPr>
            <a:r>
              <a:rPr lang="nl-NL" dirty="0" smtClean="0">
                <a:solidFill>
                  <a:schemeClr val="bg1"/>
                </a:solidFill>
              </a:rPr>
              <a:t>Interneren</a:t>
            </a:r>
          </a:p>
          <a:p>
            <a:pPr marL="285750" indent="-285750">
              <a:buFont typeface="Arial" panose="020B0604020202020204" pitchFamily="34" charset="0"/>
              <a:buChar char="•"/>
            </a:pPr>
            <a:r>
              <a:rPr lang="nl-NL" dirty="0" smtClean="0">
                <a:solidFill>
                  <a:schemeClr val="bg1"/>
                </a:solidFill>
              </a:rPr>
              <a:t>Republiek Indonesië</a:t>
            </a:r>
          </a:p>
          <a:p>
            <a:pPr marL="285750" indent="-285750">
              <a:buFont typeface="Arial" panose="020B0604020202020204" pitchFamily="34" charset="0"/>
              <a:buChar char="•"/>
            </a:pPr>
            <a:r>
              <a:rPr lang="nl-NL" dirty="0" smtClean="0">
                <a:solidFill>
                  <a:schemeClr val="bg1"/>
                </a:solidFill>
              </a:rPr>
              <a:t>Soevereiniteit</a:t>
            </a:r>
          </a:p>
        </p:txBody>
      </p:sp>
    </p:spTree>
    <p:extLst>
      <p:ext uri="{BB962C8B-B14F-4D97-AF65-F5344CB8AC3E}">
        <p14:creationId xmlns:p14="http://schemas.microsoft.com/office/powerpoint/2010/main" val="92882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332</TotalTime>
  <Words>586</Words>
  <Application>Microsoft Office PowerPoint</Application>
  <PresentationFormat>Breedbeeld</PresentationFormat>
  <Paragraphs>163</Paragraphs>
  <Slides>11</Slides>
  <Notes>0</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Office Theme</vt:lpstr>
      <vt:lpstr>PowerPoint-presentatie</vt:lpstr>
      <vt:lpstr>Les Plan</vt:lpstr>
      <vt:lpstr>Lesdoelen</vt:lpstr>
      <vt:lpstr>Nationalisme in Indonesië Waardoor kwam het nationalisme op ?</vt:lpstr>
      <vt:lpstr>Maar eerst…..</vt:lpstr>
      <vt:lpstr>Nationalisme in Indonesië Waardoor kwam het Nationalisme op?</vt:lpstr>
      <vt:lpstr>Japanse bezetting Welke rol speelde de Tweede Wereldoorlog?</vt:lpstr>
      <vt:lpstr>Indonesië word onafhankelijk Welke rol speelde de koude oorlog?</vt:lpstr>
      <vt:lpstr>Indonesië onafhankelijk</vt:lpstr>
      <vt:lpstr>Huiswerk</vt:lpstr>
      <vt:lpstr>Afsluiting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Klu Klux Klan / Economic Crisis</dc:title>
  <dc:creator>Paul de Haan</dc:creator>
  <cp:lastModifiedBy>Paul de Haan</cp:lastModifiedBy>
  <cp:revision>63</cp:revision>
  <dcterms:created xsi:type="dcterms:W3CDTF">2015-09-11T06:10:56Z</dcterms:created>
  <dcterms:modified xsi:type="dcterms:W3CDTF">2019-08-05T10:00:30Z</dcterms:modified>
</cp:coreProperties>
</file>